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Merriweat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f0e36fe7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f0e36fe7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f0e36fe7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f0e36fe7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f0e36fe7f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f0e36fe7f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latinski jezik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lingua Latina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243850" y="418550"/>
            <a:ext cx="2349000" cy="11217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rgbClr val="F3F3F3"/>
          </a:solidFill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Zašto latinski, a ne rimski?</a:t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3180749" y="412300"/>
            <a:ext cx="2497200" cy="1406100"/>
          </a:xfrm>
          <a:prstGeom prst="wedgeRectCallout">
            <a:avLst>
              <a:gd fmla="val -39295" name="adj1"/>
              <a:gd fmla="val 79920" name="adj2"/>
            </a:avLst>
          </a:prstGeom>
          <a:solidFill>
            <a:srgbClr val="F3F3F3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Tko se služio latinskim jezikom?</a:t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275925" y="1868700"/>
            <a:ext cx="2828400" cy="14061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rgbClr val="F3F3F3"/>
          </a:solidFill>
          <a:ln cap="flat" cmpd="sng" w="9525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Porijeklo latinskog jezika?</a:t>
            </a: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2552400" y="2681450"/>
            <a:ext cx="2019600" cy="1406100"/>
          </a:xfrm>
          <a:prstGeom prst="wedgeRectCallout">
            <a:avLst>
              <a:gd fmla="val -34395" name="adj1"/>
              <a:gd fmla="val 70660" name="adj2"/>
            </a:avLst>
          </a:prstGeom>
          <a:solidFill>
            <a:srgbClr val="F3F3F3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Jezici potekli od latinskog jezika?</a:t>
            </a: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6063500" y="412300"/>
            <a:ext cx="1942500" cy="1406100"/>
          </a:xfrm>
          <a:prstGeom prst="wedgeRectCallout">
            <a:avLst>
              <a:gd fmla="val -47277" name="adj1"/>
              <a:gd fmla="val 71780" name="adj2"/>
            </a:avLst>
          </a:prstGeom>
          <a:solidFill>
            <a:srgbClr val="F3F3F3"/>
          </a:solidFill>
          <a:ln cap="flat" cmpd="sng" w="952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Latinski - mrtvi jezik./?</a:t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6669125" y="1958075"/>
            <a:ext cx="2226900" cy="1406100"/>
          </a:xfrm>
          <a:prstGeom prst="wedgeRectCallout">
            <a:avLst>
              <a:gd fmla="val -38199" name="adj1"/>
              <a:gd fmla="val 75809" name="adj2"/>
            </a:avLst>
          </a:prstGeom>
          <a:solidFill>
            <a:srgbClr val="F3F3F3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Čemu taj latinski?????</a:t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4459675" y="2211200"/>
            <a:ext cx="2162100" cy="1121700"/>
          </a:xfrm>
          <a:prstGeom prst="wedgeRectCallout">
            <a:avLst>
              <a:gd fmla="val -29952" name="adj1"/>
              <a:gd fmla="val 77487" name="adj2"/>
            </a:avLst>
          </a:prstGeom>
          <a:solidFill>
            <a:srgbClr val="F3F3F3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Kakve veze ima Hrvatska s latinskim?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471425" y="544575"/>
            <a:ext cx="2072700" cy="14874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rgbClr val="FFFFFF"/>
          </a:solidFill>
          <a:ln cap="flat" cmpd="sng" w="9525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Nemam dosta memorije na mobitelu!</a:t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3096750" y="284500"/>
            <a:ext cx="2023800" cy="18126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rgbClr val="FFFFFF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Molim vas, ponašajte se civilizirano!</a:t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5445750" y="605475"/>
            <a:ext cx="2462700" cy="13656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rgbClr val="FFFFFF"/>
          </a:solidFill>
          <a:ln cap="flat" cmpd="sng" w="9525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Joj, kupila sam si nove ribice i ogromni akvarij!</a:t>
            </a:r>
            <a:endParaRPr/>
          </a:p>
        </p:txBody>
      </p:sp>
      <p:sp>
        <p:nvSpPr>
          <p:cNvPr id="86" name="Google Shape;86;p15"/>
          <p:cNvSpPr/>
          <p:nvPr/>
        </p:nvSpPr>
        <p:spPr>
          <a:xfrm>
            <a:off x="471425" y="2389675"/>
            <a:ext cx="1926300" cy="10728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rgbClr val="FFFF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Ovo predstavlja potencijalnu </a:t>
            </a:r>
            <a:r>
              <a:rPr lang="hr"/>
              <a:t>opasnost</a:t>
            </a:r>
            <a:r>
              <a:rPr lang="hr"/>
              <a:t>!</a:t>
            </a:r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2730925" y="2698500"/>
            <a:ext cx="2316600" cy="1016100"/>
          </a:xfrm>
          <a:prstGeom prst="wedgeRectCallout">
            <a:avLst>
              <a:gd fmla="val -20833" name="adj1"/>
              <a:gd fmla="val 62500" name="adj2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" sz="1000"/>
              <a:t> </a:t>
            </a:r>
            <a:r>
              <a:rPr b="1" i="1" lang="hr" sz="1000"/>
              <a:t>Druga emisija ultimativnog showa </a:t>
            </a:r>
            <a:r>
              <a:rPr b="1" lang="hr" sz="1000"/>
              <a:t>The Voice</a:t>
            </a:r>
            <a:endParaRPr b="1"/>
          </a:p>
        </p:txBody>
      </p:sp>
      <p:sp>
        <p:nvSpPr>
          <p:cNvPr id="88" name="Google Shape;88;p15"/>
          <p:cNvSpPr/>
          <p:nvPr/>
        </p:nvSpPr>
        <p:spPr>
          <a:xfrm>
            <a:off x="5502650" y="2698500"/>
            <a:ext cx="2869200" cy="942900"/>
          </a:xfrm>
          <a:prstGeom prst="wedgeRectCallout">
            <a:avLst>
              <a:gd fmla="val -20833" name="adj1"/>
              <a:gd fmla="val 62500" name="adj2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hr"/>
              <a:t>Kod nas ćete dobiti najoptimalnije uvjete za svoj kredit!</a:t>
            </a:r>
            <a:endParaRPr b="1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Domaća zadaća</a:t>
            </a:r>
            <a:endParaRPr/>
          </a:p>
        </p:txBody>
      </p:sp>
      <p:sp>
        <p:nvSpPr>
          <p:cNvPr id="94" name="Google Shape;94;p16"/>
          <p:cNvSpPr/>
          <p:nvPr/>
        </p:nvSpPr>
        <p:spPr>
          <a:xfrm>
            <a:off x="585225" y="534100"/>
            <a:ext cx="7770300" cy="1528200"/>
          </a:xfrm>
          <a:prstGeom prst="wedgeRectCallout">
            <a:avLst>
              <a:gd fmla="val -42341" name="adj1"/>
              <a:gd fmla="val 128977" name="adj2"/>
            </a:avLst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hr"/>
              <a:t>ZA DOMAĆU ZADAĆU NAPIŠI BAREM 5 REČENICA U KOJIMA SE NALAZI RIJEČ LATINSKOG PORIJEKLA. AKO NISI SIGURAN, PROVJERI PORIJEKLO NA INTERNETU ILI U RJEČNIKU HRVATSKOG JEZIKA ILI U RJEČNIKU STRANIH RIJEČI.</a:t>
            </a:r>
            <a:r>
              <a:rPr lang="hr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